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1" r:id="rId4"/>
    <p:sldId id="260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092" autoAdjust="0"/>
  </p:normalViewPr>
  <p:slideViewPr>
    <p:cSldViewPr>
      <p:cViewPr>
        <p:scale>
          <a:sx n="76" d="100"/>
          <a:sy n="76" d="100"/>
        </p:scale>
        <p:origin x="-984" y="-7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5A00790-8696-41B2-A5CB-F411AFEEAA81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25327C4-9745-45F8-8E29-2A2142E350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00790-8696-41B2-A5CB-F411AFEEAA81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327C4-9745-45F8-8E29-2A2142E350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45A00790-8696-41B2-A5CB-F411AFEEAA81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E25327C4-9745-45F8-8E29-2A2142E350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00790-8696-41B2-A5CB-F411AFEEAA81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25327C4-9745-45F8-8E29-2A2142E350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00790-8696-41B2-A5CB-F411AFEEAA81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E25327C4-9745-45F8-8E29-2A2142E350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5A00790-8696-41B2-A5CB-F411AFEEAA81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25327C4-9745-45F8-8E29-2A2142E350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5A00790-8696-41B2-A5CB-F411AFEEAA81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25327C4-9745-45F8-8E29-2A2142E350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00790-8696-41B2-A5CB-F411AFEEAA81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25327C4-9745-45F8-8E29-2A2142E350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00790-8696-41B2-A5CB-F411AFEEAA81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25327C4-9745-45F8-8E29-2A2142E350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00790-8696-41B2-A5CB-F411AFEEAA81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25327C4-9745-45F8-8E29-2A2142E350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45A00790-8696-41B2-A5CB-F411AFEEAA81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E25327C4-9745-45F8-8E29-2A2142E350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5A00790-8696-41B2-A5CB-F411AFEEAA81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25327C4-9745-45F8-8E29-2A2142E3501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4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038600"/>
            <a:ext cx="6477000" cy="1828800"/>
          </a:xfrm>
        </p:spPr>
        <p:txBody>
          <a:bodyPr>
            <a:noAutofit/>
          </a:bodyPr>
          <a:lstStyle/>
          <a:p>
            <a:r>
              <a:rPr lang="en-US" sz="6000" dirty="0" smtClean="0"/>
              <a:t>Education: Costly but effective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</a:t>
            </a:r>
            <a:r>
              <a:rPr lang="en-US" dirty="0" err="1" smtClean="0"/>
              <a:t>Maddie</a:t>
            </a:r>
            <a:r>
              <a:rPr lang="en-US" dirty="0" smtClean="0"/>
              <a:t> </a:t>
            </a:r>
            <a:r>
              <a:rPr lang="en-US" dirty="0" err="1" smtClean="0"/>
              <a:t>Macrone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34000" y="533400"/>
            <a:ext cx="3181350" cy="217532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03797" y="2819400"/>
            <a:ext cx="2105025" cy="147351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06860" y="4418178"/>
            <a:ext cx="2438400" cy="1828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46 million children have never been in a classroom</a:t>
            </a:r>
          </a:p>
          <a:p>
            <a:r>
              <a:rPr lang="en-US" dirty="0" smtClean="0"/>
              <a:t>Literacy rate &lt; 60%</a:t>
            </a:r>
          </a:p>
          <a:p>
            <a:r>
              <a:rPr lang="en-US" dirty="0" smtClean="0"/>
              <a:t>Countries are abolishing educational fees</a:t>
            </a:r>
          </a:p>
          <a:p>
            <a:r>
              <a:rPr lang="en-US" dirty="0" smtClean="0"/>
              <a:t>Many cannot afford uniforms, supplies, or teachers</a:t>
            </a:r>
          </a:p>
          <a:p>
            <a:r>
              <a:rPr lang="en-US" dirty="0" smtClean="0"/>
              <a:t>Extreme poverty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76800" y="3810000"/>
            <a:ext cx="3175000" cy="2476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4400" y="4343400"/>
            <a:ext cx="2971800" cy="1943100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Poverty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Political Turmoil</a:t>
            </a:r>
          </a:p>
          <a:p>
            <a:r>
              <a:rPr lang="en-US" dirty="0" smtClean="0"/>
              <a:t>Poverty increased due to population growth</a:t>
            </a:r>
          </a:p>
          <a:p>
            <a:r>
              <a:rPr lang="en-US" dirty="0" smtClean="0"/>
              <a:t>87% live in rural areas</a:t>
            </a:r>
          </a:p>
          <a:p>
            <a:r>
              <a:rPr lang="en-US" dirty="0" smtClean="0"/>
              <a:t>30% live below national rural poverty line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57% live below poverty income line</a:t>
            </a:r>
          </a:p>
          <a:p>
            <a:r>
              <a:rPr lang="en-US" dirty="0" smtClean="0"/>
              <a:t>25.7 million poor people</a:t>
            </a:r>
          </a:p>
          <a:p>
            <a:r>
              <a:rPr lang="en-US" dirty="0" smtClean="0"/>
              <a:t>Jobless rate among youths is 70%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n-US" dirty="0" smtClean="0"/>
              <a:t>Uganda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South Africa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274384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Schooling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Primary school is free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Secondary school has a fee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Cannot afford the fee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School Life Expectancy: 11 years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4038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Three Broad Bands</a:t>
            </a:r>
          </a:p>
          <a:p>
            <a:pPr lvl="1"/>
            <a:r>
              <a:rPr lang="en-US" dirty="0" smtClean="0"/>
              <a:t>General Education and Training</a:t>
            </a:r>
          </a:p>
          <a:p>
            <a:pPr lvl="1"/>
            <a:r>
              <a:rPr lang="en-US" dirty="0" smtClean="0"/>
              <a:t>Further Education and Training</a:t>
            </a:r>
          </a:p>
          <a:p>
            <a:pPr lvl="1"/>
            <a:r>
              <a:rPr lang="en-US" dirty="0" smtClean="0"/>
              <a:t>Higher Education and Training</a:t>
            </a:r>
          </a:p>
          <a:p>
            <a:r>
              <a:rPr lang="en-US" dirty="0" smtClean="0"/>
              <a:t>9.1% have stayed in school beyond grade 12</a:t>
            </a:r>
          </a:p>
          <a:p>
            <a:r>
              <a:rPr lang="en-US" dirty="0" smtClean="0"/>
              <a:t>Lack of educators</a:t>
            </a:r>
          </a:p>
          <a:p>
            <a:pPr lvl="1"/>
            <a:r>
              <a:rPr lang="en-US" dirty="0" smtClean="0"/>
              <a:t>Number of educators: 394,225</a:t>
            </a:r>
            <a:endParaRPr lang="en-US" dirty="0"/>
          </a:p>
          <a:p>
            <a:pPr marL="365760" lvl="1" indent="0">
              <a:buNone/>
            </a:pP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n-US" dirty="0" smtClean="0"/>
              <a:t>Uganda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South Africa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470275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Government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Focused on bettering education</a:t>
            </a:r>
          </a:p>
          <a:p>
            <a:r>
              <a:rPr lang="en-US" dirty="0" smtClean="0"/>
              <a:t>Considered a basic human right</a:t>
            </a:r>
          </a:p>
          <a:p>
            <a:r>
              <a:rPr lang="en-US" dirty="0" smtClean="0"/>
              <a:t>Adult and special need education has grown and  improved</a:t>
            </a:r>
          </a:p>
          <a:p>
            <a:r>
              <a:rPr lang="en-US" dirty="0" smtClean="0"/>
              <a:t>Attempts to eliminate social disparities, especially among women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Also see education as a human right</a:t>
            </a:r>
          </a:p>
          <a:p>
            <a:r>
              <a:rPr lang="en-US" dirty="0"/>
              <a:t>O</a:t>
            </a:r>
            <a:r>
              <a:rPr lang="en-US" dirty="0" smtClean="0"/>
              <a:t>ne of the highest rates of public investment in education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n-US" dirty="0" smtClean="0"/>
              <a:t>Uganda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South Africa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7538189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6000" dirty="0" smtClean="0"/>
              <a:t>When does a regional issue become the world’s responsibility?</a:t>
            </a:r>
            <a:endParaRPr lang="en-US" sz="6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Essential Question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95146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85884" y="228600"/>
            <a:ext cx="4576433" cy="34323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184" y="-7308"/>
            <a:ext cx="4457700" cy="304806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2887250"/>
            <a:ext cx="5486400" cy="389455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38600" y="2133600"/>
            <a:ext cx="2857500" cy="2000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34001" y="3810000"/>
            <a:ext cx="3657600" cy="2971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600183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600</TotalTime>
  <Words>198</Words>
  <Application>Microsoft Office PowerPoint</Application>
  <PresentationFormat>On-screen Show (4:3)</PresentationFormat>
  <Paragraphs>43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Median</vt:lpstr>
      <vt:lpstr>Education: Costly but effective</vt:lpstr>
      <vt:lpstr>Introduction  </vt:lpstr>
      <vt:lpstr>Poverty</vt:lpstr>
      <vt:lpstr>Schooling</vt:lpstr>
      <vt:lpstr>Government</vt:lpstr>
      <vt:lpstr>Essential Question</vt:lpstr>
      <vt:lpstr>Slide 7</vt:lpstr>
    </vt:vector>
  </TitlesOfParts>
  <Company>RTSD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Education In Uganda and south Africa</dc:title>
  <dc:creator>pmacrone</dc:creator>
  <cp:lastModifiedBy>pmacrone</cp:lastModifiedBy>
  <cp:revision>13</cp:revision>
  <dcterms:created xsi:type="dcterms:W3CDTF">2012-06-01T12:39:26Z</dcterms:created>
  <dcterms:modified xsi:type="dcterms:W3CDTF">2012-06-04T11:39:17Z</dcterms:modified>
</cp:coreProperties>
</file>